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77256" autoAdjust="0"/>
  </p:normalViewPr>
  <p:slideViewPr>
    <p:cSldViewPr>
      <p:cViewPr>
        <p:scale>
          <a:sx n="60" d="100"/>
          <a:sy n="60" d="100"/>
        </p:scale>
        <p:origin x="-79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139" y="-82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98E7B-3DF2-4357-B7A7-86F3293350A4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836CF-C5CC-4631-B3BE-4D5B24D1C6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56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Pollen and dead bees were collected:</a:t>
            </a:r>
            <a:r>
              <a:rPr lang="en-US" baseline="0" dirty="0" smtClean="0"/>
              <a:t> confirmed with </a:t>
            </a:r>
            <a:r>
              <a:rPr lang="en-US" baseline="0" dirty="0" err="1" smtClean="0"/>
              <a:t>chlothianidin</a:t>
            </a:r>
            <a:r>
              <a:rPr lang="en-US" baseline="0" dirty="0" smtClean="0"/>
              <a:t> 5-8 ppb.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Dandelions from the target</a:t>
            </a:r>
            <a:r>
              <a:rPr lang="en-US" baseline="0" dirty="0" smtClean="0"/>
              <a:t> farming area which had the Poncho 600 seed application was confirmed with </a:t>
            </a:r>
            <a:r>
              <a:rPr lang="en-US" baseline="0" dirty="0" err="1" smtClean="0"/>
              <a:t>chlothianidin</a:t>
            </a:r>
            <a:r>
              <a:rPr lang="en-US" baseline="0" dirty="0" smtClean="0"/>
              <a:t> 6 ppb.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73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 bee operation, more than 200 hives impacted. </a:t>
            </a:r>
          </a:p>
          <a:p>
            <a:endParaRPr lang="en-US" dirty="0" smtClean="0"/>
          </a:p>
          <a:p>
            <a:r>
              <a:rPr lang="en-US" dirty="0" smtClean="0"/>
              <a:t>Several</a:t>
            </a:r>
            <a:r>
              <a:rPr lang="en-US" baseline="0" dirty="0" smtClean="0"/>
              <a:t> hives showed complete colony death, with dead bees both inside and outside of the hive boxes.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Clothianidin</a:t>
            </a:r>
            <a:r>
              <a:rPr lang="en-US" baseline="0" dirty="0" smtClean="0"/>
              <a:t> = 80 ppb in dead bees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26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3.4 ppb and 7 ppb for two dead</a:t>
            </a:r>
            <a:r>
              <a:rPr lang="en-US" baseline="0" dirty="0" smtClean="0"/>
              <a:t> bee scoops collected on different dates.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After corn planting with treated seeds, bee keeper reported large quantities of dying/dead bees (hundreds)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Purdue Bee Lab reported large quantities of bee death on 4/16.  Drunk-like behavior from bees. Some</a:t>
            </a:r>
            <a:r>
              <a:rPr lang="en-US" baseline="0" dirty="0" smtClean="0"/>
              <a:t> already dead, some were dying. </a:t>
            </a:r>
          </a:p>
          <a:p>
            <a:r>
              <a:rPr lang="en-US" baseline="0" dirty="0" smtClean="0"/>
              <a:t>3.5 ppb clothianidin found.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70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 1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2012: The beekeeper told me that the live bees were pushing the dead bees out of the hive. They were falling into tall grass and were not easily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collected, so he placed plywood under the hive so he could better collect them. Unfortunately, the live bees then began pushing the dead bees off the plywood.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 collected to baggies of dead bees and put them in the freezer.  When I arrived on a Monday morning, he gave me the bees and showed me his hives…one was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near his barn and the others were on trailers out in his pasture. As I said, he indicated he had no idea where to start looking for applicators since there are many farmers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 had planted corn within 2 miles of his property.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3.3 ppb clothianidin found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72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62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54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bee weighs about 1/10 of a gram. 3 gram bees= 30 bees</a:t>
            </a:r>
          </a:p>
          <a:p>
            <a:endParaRPr lang="en-US" dirty="0" smtClean="0"/>
          </a:p>
          <a:p>
            <a:r>
              <a:rPr lang="en-US" dirty="0" smtClean="0"/>
              <a:t>The QuEChERS method has been widely accepted by many pesticide residue analysts since 2004.</a:t>
            </a:r>
            <a:r>
              <a:rPr lang="en-US" baseline="0" dirty="0" smtClean="0"/>
              <a:t>  </a:t>
            </a:r>
          </a:p>
          <a:p>
            <a:endParaRPr lang="en-US" baseline="0" dirty="0" smtClean="0"/>
          </a:p>
          <a:p>
            <a:r>
              <a:rPr lang="en-US" dirty="0" smtClean="0"/>
              <a:t>QuEChERS</a:t>
            </a:r>
            <a:r>
              <a:rPr lang="en-US" baseline="0" dirty="0" smtClean="0"/>
              <a:t> stands for the “</a:t>
            </a:r>
            <a:r>
              <a:rPr lang="en-US" dirty="0" smtClean="0"/>
              <a:t>Quick, Easy, Cheap, Effective, Rugged, and Safe” approach to pesticide residue analysis.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649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371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480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2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30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Treated</a:t>
            </a:r>
            <a:r>
              <a:rPr lang="en-US" baseline="0" dirty="0" smtClean="0"/>
              <a:t> seed label submitted by the farmer.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30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94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94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75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None/>
            </a:pPr>
            <a:r>
              <a:rPr lang="en-US" dirty="0" smtClean="0"/>
              <a:t>Farmer (half mile away)</a:t>
            </a:r>
            <a:r>
              <a:rPr lang="en-US" baseline="0" dirty="0" smtClean="0"/>
              <a:t> started planting on 4/18. On the same day, bee keeper observed: </a:t>
            </a:r>
            <a:endParaRPr lang="en-US" dirty="0" smtClean="0"/>
          </a:p>
          <a:p>
            <a:pPr marL="685800" lvl="1" indent="-228600">
              <a:buAutoNum type="arabicPeriod"/>
            </a:pPr>
            <a:r>
              <a:rPr lang="en-US" dirty="0" smtClean="0"/>
              <a:t> Odd bee behavior</a:t>
            </a:r>
          </a:p>
          <a:p>
            <a:pPr marL="685800" lvl="1" indent="-228600">
              <a:buNone/>
            </a:pPr>
            <a:r>
              <a:rPr lang="en-US" dirty="0" smtClean="0"/>
              <a:t>2.   Bees disoriented and sluggish</a:t>
            </a:r>
          </a:p>
          <a:p>
            <a:pPr marL="685800" lvl="1" indent="-228600">
              <a:buNone/>
            </a:pPr>
            <a:r>
              <a:rPr lang="en-US" dirty="0" smtClean="0"/>
              <a:t>3.   Bee had spasms and could not fly</a:t>
            </a:r>
          </a:p>
          <a:p>
            <a:pPr marL="685800" lvl="1" indent="-228600">
              <a:buAutoNum type="arabicPeriod" startAt="4"/>
            </a:pPr>
            <a:r>
              <a:rPr lang="en-US" dirty="0" smtClean="0"/>
              <a:t> Dead</a:t>
            </a:r>
            <a:r>
              <a:rPr lang="en-US" baseline="0" dirty="0" smtClean="0"/>
              <a:t> bees in the hundreds range in one day</a:t>
            </a:r>
          </a:p>
          <a:p>
            <a:pPr marL="685800" lvl="1" indent="-228600">
              <a:buAutoNum type="arabicPeriod" startAt="4"/>
            </a:pPr>
            <a:r>
              <a:rPr lang="en-US" baseline="0" dirty="0" smtClean="0"/>
              <a:t> Two bee samples collected: 2.5 ppb and 3.1 ppb clothianidin found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836CF-C5CC-4631-B3BE-4D5B24D1C65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24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8E60-BBA4-45A7-9EC3-F636862D56A7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F2E802-35A1-4D07-A628-9213929BEE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8E60-BBA4-45A7-9EC3-F636862D56A7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E802-35A1-4D07-A628-9213929BE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8E60-BBA4-45A7-9EC3-F636862D56A7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E802-35A1-4D07-A628-9213929BE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8E60-BBA4-45A7-9EC3-F636862D56A7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E802-35A1-4D07-A628-9213929BE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8E60-BBA4-45A7-9EC3-F636862D56A7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E802-35A1-4D07-A628-9213929BEE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8E60-BBA4-45A7-9EC3-F636862D56A7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E802-35A1-4D07-A628-9213929BE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8E60-BBA4-45A7-9EC3-F636862D56A7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E802-35A1-4D07-A628-9213929BE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8E60-BBA4-45A7-9EC3-F636862D56A7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E802-35A1-4D07-A628-9213929BE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8E60-BBA4-45A7-9EC3-F636862D56A7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E802-35A1-4D07-A628-9213929BE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8E60-BBA4-45A7-9EC3-F636862D56A7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E802-35A1-4D07-A628-9213929BEE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8E60-BBA4-45A7-9EC3-F636862D56A7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E802-35A1-4D07-A628-9213929BEE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C608E60-BBA4-45A7-9EC3-F636862D56A7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5F2E802-35A1-4D07-A628-9213929BEE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76400"/>
            <a:ext cx="8610600" cy="2590427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800" b="1" dirty="0" smtClean="0">
                <a:solidFill>
                  <a:schemeClr val="tx1"/>
                </a:solidFill>
                <a:latin typeface="Aparajita" pitchFamily="34" charset="0"/>
                <a:cs typeface="Aparajita" pitchFamily="34" charset="0"/>
              </a:rPr>
              <a:t>2012 Indiana Bee Kill Investigations</a:t>
            </a:r>
            <a:r>
              <a:rPr lang="en-US" sz="3800" dirty="0" smtClean="0">
                <a:solidFill>
                  <a:schemeClr val="tx1"/>
                </a:solidFill>
                <a:latin typeface="Aparajita" pitchFamily="34" charset="0"/>
                <a:cs typeface="Aparajita" pitchFamily="34" charset="0"/>
              </a:rPr>
              <a:t>: Sampling </a:t>
            </a:r>
            <a:r>
              <a:rPr lang="en-US" sz="3800" dirty="0">
                <a:solidFill>
                  <a:schemeClr val="tx1"/>
                </a:solidFill>
                <a:latin typeface="Aparajita" pitchFamily="34" charset="0"/>
                <a:cs typeface="Aparajita" pitchFamily="34" charset="0"/>
              </a:rPr>
              <a:t>and </a:t>
            </a:r>
            <a:r>
              <a:rPr lang="en-US" sz="3800" dirty="0" smtClean="0">
                <a:solidFill>
                  <a:schemeClr val="tx1"/>
                </a:solidFill>
                <a:latin typeface="Aparajita" pitchFamily="34" charset="0"/>
                <a:cs typeface="Aparajita" pitchFamily="34" charset="0"/>
              </a:rPr>
              <a:t>Detecting Pesticide </a:t>
            </a:r>
            <a:br>
              <a:rPr lang="en-US" sz="3800" dirty="0" smtClean="0">
                <a:solidFill>
                  <a:schemeClr val="tx1"/>
                </a:solidFill>
                <a:latin typeface="Aparajita" pitchFamily="34" charset="0"/>
                <a:cs typeface="Aparajita" pitchFamily="34" charset="0"/>
              </a:rPr>
            </a:br>
            <a:r>
              <a:rPr lang="en-US" sz="3800" dirty="0" smtClean="0">
                <a:solidFill>
                  <a:schemeClr val="tx1"/>
                </a:solidFill>
                <a:latin typeface="Aparajita" pitchFamily="34" charset="0"/>
                <a:cs typeface="Aparajita" pitchFamily="34" charset="0"/>
              </a:rPr>
              <a:t>Residues in Bees </a:t>
            </a:r>
            <a:r>
              <a:rPr lang="en-US" sz="3800" dirty="0">
                <a:solidFill>
                  <a:schemeClr val="tx1"/>
                </a:solidFill>
                <a:latin typeface="Aparajita" pitchFamily="34" charset="0"/>
                <a:cs typeface="Aparajita" pitchFamily="34" charset="0"/>
              </a:rPr>
              <a:t>and </a:t>
            </a:r>
            <a:r>
              <a:rPr lang="en-US" sz="3800" dirty="0" smtClean="0">
                <a:solidFill>
                  <a:schemeClr val="tx1"/>
                </a:solidFill>
                <a:latin typeface="Aparajita" pitchFamily="34" charset="0"/>
                <a:cs typeface="Aparajita" pitchFamily="34" charset="0"/>
              </a:rPr>
              <a:t>Pollen</a:t>
            </a: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ongj\Desktop\Old Docs\New Folder\Logo OISC with State Old Gold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0" y="304800"/>
            <a:ext cx="1447800" cy="1295773"/>
          </a:xfrm>
          <a:prstGeom prst="rect">
            <a:avLst/>
          </a:prstGeom>
          <a:noFill/>
        </p:spPr>
      </p:pic>
      <p:sp useBgFill="1">
        <p:nvSpPr>
          <p:cNvPr id="4" name="TextBox 3"/>
          <p:cNvSpPr txBox="1"/>
          <p:nvPr/>
        </p:nvSpPr>
        <p:spPr>
          <a:xfrm>
            <a:off x="1778000" y="5029200"/>
            <a:ext cx="6400800" cy="14927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Dave Scott and Kevin Neal</a:t>
            </a:r>
          </a:p>
          <a:p>
            <a:pPr algn="ctr"/>
            <a:endParaRPr lang="en-US" sz="2200" b="1" dirty="0"/>
          </a:p>
          <a:p>
            <a:pPr algn="ctr"/>
            <a:r>
              <a:rPr lang="en-US" sz="2200" b="1" dirty="0" smtClean="0"/>
              <a:t>Office of Indiana State Chemist</a:t>
            </a:r>
          </a:p>
          <a:p>
            <a:pPr algn="ctr"/>
            <a:endParaRPr lang="en-US" sz="25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257800" y="491021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2013 TPSA Annual Meeting</a:t>
            </a:r>
          </a:p>
          <a:p>
            <a:pPr algn="ctr"/>
            <a:r>
              <a:rPr lang="en-US" dirty="0" smtClean="0"/>
              <a:t>Mobile, Alabama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37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cartere\Desktop\work photos\2012-0700 shenefield bees\IMG_28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8200"/>
            <a:ext cx="8382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943600" y="1651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12-0700 Picture 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G_16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09600"/>
            <a:ext cx="8077200" cy="604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638800" y="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12-0698 Picture 1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_16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85800"/>
            <a:ext cx="8077201" cy="600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638800" y="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12-0698  picture 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SC_0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457200"/>
            <a:ext cx="6629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10200" y="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12-0756 Picture 1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SC_0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565150"/>
            <a:ext cx="6705600" cy="621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10200" y="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12-0756 Picture 2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DCIM\101MSDCF\DSC006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762000"/>
            <a:ext cx="60959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91200" y="1156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0658 Picture 1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DCIM\101MSDCF\DSC006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066801"/>
            <a:ext cx="7315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91200" y="1156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0658 Picture 2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cartere\Desktop\work photos\2012-0693 Krispn bees\IMG_27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43100" y="-495300"/>
            <a:ext cx="5791200" cy="76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467600" y="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0693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33631"/>
            <a:ext cx="7791450" cy="5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86400" y="-12699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0733 Picture 1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159" y="838200"/>
            <a:ext cx="8855841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486400" y="-12699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0733 Picture 2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Bee Mortality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April to May 2012, seven cases investigated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All reported large quantities of bees dying/dead (hundreds)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Complainants (beekeepers) suspected the bee deaths were in response to either pesticide application or corn planting in neighboring fields. </a:t>
            </a:r>
          </a:p>
          <a:p>
            <a:pPr marL="11430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Dead bees and in some cases, bee pollen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and vegetation from the target fields were sampled and tested for pesticide residue.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44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24400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How many bees?  collect (or have bee keeper collect) sufficient amount (1 pint per agency/dept.) 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Mylar bags are good for storing dead bees. Glass jars are preferred for pollen and wax materials.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Collect foliage/vegetation or soil samples? 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Transfer samples on ice and freeze as soon as samples arrive in lab.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Information about pesticide applications (i.e. </a:t>
            </a:r>
            <a:r>
              <a:rPr lang="en-US" sz="2200" dirty="0">
                <a:solidFill>
                  <a:schemeClr val="tx1"/>
                </a:solidFill>
              </a:rPr>
              <a:t>c</a:t>
            </a:r>
            <a:r>
              <a:rPr lang="en-US" sz="2200" dirty="0" smtClean="0">
                <a:solidFill>
                  <a:schemeClr val="tx1"/>
                </a:solidFill>
              </a:rPr>
              <a:t>orn planting) </a:t>
            </a:r>
          </a:p>
          <a:p>
            <a:pPr lvl="2"/>
            <a:r>
              <a:rPr lang="en-US" sz="1900" dirty="0" smtClean="0">
                <a:solidFill>
                  <a:schemeClr val="tx1"/>
                </a:solidFill>
              </a:rPr>
              <a:t>What crops are planted</a:t>
            </a:r>
          </a:p>
          <a:p>
            <a:pPr lvl="2"/>
            <a:r>
              <a:rPr lang="en-US" sz="1900" dirty="0" smtClean="0">
                <a:solidFill>
                  <a:schemeClr val="tx1"/>
                </a:solidFill>
              </a:rPr>
              <a:t>What kinds of seed treatment?  </a:t>
            </a:r>
          </a:p>
          <a:p>
            <a:pPr lvl="2"/>
            <a:r>
              <a:rPr lang="en-US" sz="1900" dirty="0" smtClean="0">
                <a:solidFill>
                  <a:schemeClr val="tx1"/>
                </a:solidFill>
              </a:rPr>
              <a:t>planting date?  </a:t>
            </a:r>
          </a:p>
          <a:p>
            <a:pPr lvl="2"/>
            <a:r>
              <a:rPr lang="en-US" sz="1900" dirty="0" smtClean="0">
                <a:solidFill>
                  <a:schemeClr val="tx1"/>
                </a:solidFill>
              </a:rPr>
              <a:t>planter box cleanout performed?</a:t>
            </a:r>
          </a:p>
          <a:p>
            <a:pPr marL="685800" lvl="2" indent="0">
              <a:buNone/>
            </a:pPr>
            <a:endParaRPr lang="en-US" sz="1900" dirty="0" smtClean="0"/>
          </a:p>
          <a:p>
            <a:pPr lvl="1"/>
            <a:endParaRPr lang="en-US" sz="2100" dirty="0" smtClean="0"/>
          </a:p>
          <a:p>
            <a:endParaRPr lang="en-US" sz="2500" dirty="0"/>
          </a:p>
          <a:p>
            <a:endParaRPr lang="en-US" sz="2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53000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96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Analytical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en-US" sz="2500" dirty="0"/>
              <a:t>Refined methodology for the determination of neonicotinoid pesticides and their metabolites in honey bees and bee products by liquid chromatography-tandem mass spectrometry (LC-MS/MS)” J. Ag. Food Chem. 2010, 58(10):</a:t>
            </a:r>
            <a:r>
              <a:rPr lang="en-US" sz="2500" dirty="0" smtClean="0"/>
              <a:t>5926-31</a:t>
            </a:r>
          </a:p>
          <a:p>
            <a:pPr marL="0" indent="0">
              <a:buNone/>
            </a:pPr>
            <a:endParaRPr lang="en-US" sz="2500" i="1" dirty="0"/>
          </a:p>
          <a:p>
            <a:r>
              <a:rPr lang="en-US" sz="2500" dirty="0" smtClean="0"/>
              <a:t>UCT application note: QuEChERS </a:t>
            </a:r>
            <a:r>
              <a:rPr lang="en-US" sz="2500" dirty="0"/>
              <a:t>Analysis of </a:t>
            </a:r>
            <a:r>
              <a:rPr lang="en-US" sz="2500" dirty="0" err="1"/>
              <a:t>Miticides</a:t>
            </a:r>
            <a:r>
              <a:rPr lang="en-US" sz="2500" dirty="0"/>
              <a:t> and </a:t>
            </a:r>
            <a:r>
              <a:rPr lang="en-US" sz="2500" dirty="0" smtClean="0"/>
              <a:t>Other Agrochemicals </a:t>
            </a:r>
            <a:r>
              <a:rPr lang="en-US" sz="2500" dirty="0"/>
              <a:t>in Honey Bees, Wax or </a:t>
            </a:r>
            <a:r>
              <a:rPr lang="en-US" sz="2500" dirty="0" smtClean="0"/>
              <a:t>Pollen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3445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295477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Bee Extraction by QuEChERS</a:t>
            </a:r>
            <a:endParaRPr lang="en-US" sz="2800" b="1" dirty="0"/>
          </a:p>
        </p:txBody>
      </p:sp>
      <p:sp>
        <p:nvSpPr>
          <p:cNvPr id="25" name="Rectangle 24"/>
          <p:cNvSpPr/>
          <p:nvPr/>
        </p:nvSpPr>
        <p:spPr>
          <a:xfrm>
            <a:off x="0" y="64578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“</a:t>
            </a:r>
            <a:r>
              <a:rPr lang="en-US" sz="1000" dirty="0"/>
              <a:t>Refined methodology for the determination of neonicotinoid pesticides and their metabolites in honey bees and bee products by liquid chromatography-tandem mass spectrometry (LC-MS/MS</a:t>
            </a:r>
            <a:r>
              <a:rPr lang="en-US" sz="1000" dirty="0" smtClean="0"/>
              <a:t>)” J. Ag. Food Chem. 2010, 58(10</a:t>
            </a:r>
            <a:r>
              <a:rPr lang="en-US" sz="1000" dirty="0"/>
              <a:t>):5926-31</a:t>
            </a:r>
            <a:endParaRPr lang="en-US" sz="1000" i="1" dirty="0"/>
          </a:p>
        </p:txBody>
      </p:sp>
      <p:sp>
        <p:nvSpPr>
          <p:cNvPr id="28" name="Rounded Rectangle 27"/>
          <p:cNvSpPr/>
          <p:nvPr/>
        </p:nvSpPr>
        <p:spPr>
          <a:xfrm>
            <a:off x="914400" y="1314509"/>
            <a:ext cx="29718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3 g Bees (ground with dry ice)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+ </a:t>
            </a:r>
          </a:p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12 mL H</a:t>
            </a:r>
            <a:r>
              <a:rPr lang="en-US" sz="15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</a:t>
            </a:r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 and 15 mL 1% HOAC in Acetonitrile</a:t>
            </a:r>
            <a:endParaRPr 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14400" y="2914709"/>
            <a:ext cx="29718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Vortex mix 1 minute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+</a:t>
            </a:r>
          </a:p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QuEChERS salt packet (MgSO</a:t>
            </a:r>
            <a:r>
              <a:rPr lang="en-US" sz="15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4</a:t>
            </a:r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/</a:t>
            </a:r>
            <a:r>
              <a:rPr lang="en-US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NaOAc</a:t>
            </a:r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)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14400" y="4514909"/>
            <a:ext cx="29718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Shake for 30 min</a:t>
            </a:r>
          </a:p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Centrifuge</a:t>
            </a:r>
          </a:p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4000 rpm for 15 min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257800" y="1314509"/>
            <a:ext cx="29718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Transfer 1.5 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mL </a:t>
            </a:r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Supernatant</a:t>
            </a:r>
          </a:p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to</a:t>
            </a:r>
          </a:p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 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mL </a:t>
            </a:r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Cleanup tube 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(MgSO</a:t>
            </a:r>
            <a:r>
              <a:rPr lang="en-US" sz="1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4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/PSA/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endcapped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C18)</a:t>
            </a:r>
          </a:p>
          <a:p>
            <a:pPr algn="ctr"/>
            <a:endParaRPr 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257800" y="2914709"/>
            <a:ext cx="29718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Vortex mix 1 min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then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Centrifuge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8000 rpm for 5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min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257800" y="4514909"/>
            <a:ext cx="29718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Dilute supernatant 1:1 with water</a:t>
            </a:r>
          </a:p>
          <a:p>
            <a:pPr algn="ctr"/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analyze </a:t>
            </a:r>
          </a:p>
          <a:p>
            <a:pPr algn="ctr"/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LC/MS/MS</a:t>
            </a:r>
          </a:p>
        </p:txBody>
      </p:sp>
      <p:sp>
        <p:nvSpPr>
          <p:cNvPr id="35" name="Down Arrow 34"/>
          <p:cNvSpPr/>
          <p:nvPr/>
        </p:nvSpPr>
        <p:spPr>
          <a:xfrm>
            <a:off x="2209800" y="2381309"/>
            <a:ext cx="304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/>
          <p:cNvSpPr/>
          <p:nvPr/>
        </p:nvSpPr>
        <p:spPr>
          <a:xfrm>
            <a:off x="2209800" y="3981509"/>
            <a:ext cx="304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6553200" y="2381309"/>
            <a:ext cx="304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6553200" y="3981509"/>
            <a:ext cx="304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 rot="12645557">
            <a:off x="4392392" y="2170075"/>
            <a:ext cx="304800" cy="24567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6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95477"/>
            <a:ext cx="873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Wax Extraction by modified QuEChERS method</a:t>
            </a:r>
            <a:endParaRPr lang="en-US" sz="2800" b="1" dirty="0"/>
          </a:p>
        </p:txBody>
      </p:sp>
      <p:sp>
        <p:nvSpPr>
          <p:cNvPr id="25" name="Rectangle 24"/>
          <p:cNvSpPr/>
          <p:nvPr/>
        </p:nvSpPr>
        <p:spPr>
          <a:xfrm>
            <a:off x="0" y="64578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“</a:t>
            </a:r>
            <a:r>
              <a:rPr lang="en-US" sz="1000" dirty="0"/>
              <a:t>Refined methodology for the determination of neonicotinoid pesticides and their metabolites in honey bees and bee products by liquid chromatography-tandem mass spectrometry (LC-MS/MS</a:t>
            </a:r>
            <a:r>
              <a:rPr lang="en-US" sz="1000" dirty="0" smtClean="0"/>
              <a:t>)” J. Ag. Food Chem. 2010, 58(10</a:t>
            </a:r>
            <a:r>
              <a:rPr lang="en-US" sz="1000" dirty="0"/>
              <a:t>):5926-31</a:t>
            </a:r>
            <a:endParaRPr lang="en-US" sz="1000" i="1" dirty="0"/>
          </a:p>
        </p:txBody>
      </p:sp>
      <p:sp>
        <p:nvSpPr>
          <p:cNvPr id="28" name="Rounded Rectangle 27"/>
          <p:cNvSpPr/>
          <p:nvPr/>
        </p:nvSpPr>
        <p:spPr>
          <a:xfrm>
            <a:off x="914400" y="1314509"/>
            <a:ext cx="29718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3 g wax (ground with dry ice)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+ </a:t>
            </a:r>
          </a:p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12 mL H</a:t>
            </a:r>
            <a:r>
              <a:rPr lang="en-US" sz="15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</a:t>
            </a:r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 and 15 mL 1% HOAC in Acetonitrile</a:t>
            </a:r>
            <a:endParaRPr 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14400" y="2914709"/>
            <a:ext cx="29718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Melt wax at 80 °C water bath</a:t>
            </a:r>
          </a:p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then</a:t>
            </a:r>
          </a:p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cool to room temp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14400" y="4514909"/>
            <a:ext cx="29718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Vortex mix 1 minute</a:t>
            </a:r>
          </a:p>
          <a:p>
            <a:pPr algn="ctr"/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+</a:t>
            </a:r>
          </a:p>
          <a:p>
            <a:pPr algn="ctr"/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QuEChERS salt packet (MgSO</a:t>
            </a:r>
            <a:r>
              <a:rPr lang="en-US" sz="1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4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/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NaOAc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)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257800" y="1314509"/>
            <a:ext cx="29718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Shake for 30 min and Centrifuge at 4000 rpm for 15 min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57800" y="2914709"/>
            <a:ext cx="29718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Transfer 1.5 mL Supernatant</a:t>
            </a:r>
          </a:p>
          <a:p>
            <a:pPr algn="ctr"/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to</a:t>
            </a:r>
          </a:p>
          <a:p>
            <a:pPr algn="ctr"/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 mL Cleanup tube (MgSO</a:t>
            </a:r>
            <a:r>
              <a:rPr lang="en-US" sz="1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4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/PSA/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endcapped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C18)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257800" y="4514909"/>
            <a:ext cx="29718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Vortex 1 min, </a:t>
            </a:r>
          </a:p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Centrifuge 8000 rpm for 5 min</a:t>
            </a:r>
          </a:p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Dilute supernatant 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1:1 with </a:t>
            </a:r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water</a:t>
            </a:r>
          </a:p>
          <a:p>
            <a:pPr algn="ctr"/>
            <a:r>
              <a:rPr 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analyze by LC/MS/MS</a:t>
            </a:r>
            <a:endParaRPr 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5" name="Down Arrow 34"/>
          <p:cNvSpPr/>
          <p:nvPr/>
        </p:nvSpPr>
        <p:spPr>
          <a:xfrm>
            <a:off x="2209800" y="2381309"/>
            <a:ext cx="304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/>
          <p:cNvSpPr/>
          <p:nvPr/>
        </p:nvSpPr>
        <p:spPr>
          <a:xfrm>
            <a:off x="2209800" y="3981509"/>
            <a:ext cx="304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6553200" y="2381309"/>
            <a:ext cx="304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6553200" y="3981509"/>
            <a:ext cx="304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 rot="12645557">
            <a:off x="4392392" y="2170075"/>
            <a:ext cx="304800" cy="24567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6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Performance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 Linearity R</a:t>
            </a:r>
            <a:r>
              <a:rPr lang="en-US" baseline="30000" dirty="0" smtClean="0"/>
              <a:t>2</a:t>
            </a:r>
            <a:r>
              <a:rPr lang="en-US" dirty="0" smtClean="0"/>
              <a:t> &gt; 0.99 </a:t>
            </a:r>
          </a:p>
          <a:p>
            <a:pPr marL="114300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Limit of Detection = 0.5 ppb </a:t>
            </a:r>
          </a:p>
          <a:p>
            <a:pPr marL="114300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Limit </a:t>
            </a:r>
            <a:r>
              <a:rPr lang="en-US" dirty="0"/>
              <a:t>of </a:t>
            </a:r>
            <a:r>
              <a:rPr lang="en-US" dirty="0" smtClean="0"/>
              <a:t>Quantitation = 1.5 ppb </a:t>
            </a:r>
          </a:p>
          <a:p>
            <a:pPr marL="114300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Clothianidin Recovery = 55-75% 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79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382000" cy="4724400"/>
          </a:xfrm>
        </p:spPr>
        <p:txBody>
          <a:bodyPr wrap="square" lIns="58" tIns="29" rIns="58" bIns="29" anchor="t">
            <a:normAutofit/>
          </a:bodyPr>
          <a:lstStyle/>
          <a:p>
            <a:pPr marL="342900" indent="-228600" algn="l" defTabSz="914400" latinLnBrk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93A299"/>
              </a:buClr>
              <a:buFont typeface="Wingdings"/>
              <a:buChar char="Ø"/>
            </a:pPr>
            <a:r>
              <a:rPr lang="en-US" altLang="ko-KR" sz="1300" dirty="0" smtClean="0">
                <a:solidFill>
                  <a:srgbClr val="564B3C"/>
                </a:solidFill>
                <a:latin typeface="Century Gothic" charset="0"/>
              </a:rPr>
              <a:t>  </a:t>
            </a:r>
            <a:r>
              <a:rPr lang="en-US" altLang="ko-KR" sz="1700" dirty="0" smtClean="0">
                <a:solidFill>
                  <a:srgbClr val="564B3C"/>
                </a:solidFill>
                <a:latin typeface="Century Gothic" charset="0"/>
              </a:rPr>
              <a:t>Clothianidin was detected in bees and pollens.</a:t>
            </a:r>
            <a:endParaRPr lang="ko-KR" altLang="en-US" sz="1700" dirty="0" smtClean="0"/>
          </a:p>
          <a:p>
            <a:pPr marL="114300" indent="0" algn="l" defTabSz="914400" latinLnBrk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FontTx/>
              <a:buNone/>
            </a:pPr>
            <a:endParaRPr lang="ko-KR" altLang="en-US" sz="1700" dirty="0" smtClean="0"/>
          </a:p>
          <a:p>
            <a:pPr marL="342900" indent="-228600" algn="l" defTabSz="914400" latinLnBrk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93A299"/>
              </a:buClr>
              <a:buFont typeface="Wingdings"/>
              <a:buChar char="Ø"/>
            </a:pPr>
            <a:r>
              <a:rPr lang="en-US" altLang="ko-KR" sz="1700" dirty="0" smtClean="0">
                <a:solidFill>
                  <a:srgbClr val="564B3C"/>
                </a:solidFill>
                <a:latin typeface="Century Gothic" charset="0"/>
              </a:rPr>
              <a:t>  No violation of the Indiana Use of Application Law could be documented.</a:t>
            </a:r>
            <a:endParaRPr lang="ko-KR" altLang="en-US" sz="1700" dirty="0" smtClean="0"/>
          </a:p>
          <a:p>
            <a:pPr marL="114300" indent="0" algn="l" defTabSz="914400" latinLnBrk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FontTx/>
              <a:buNone/>
            </a:pPr>
            <a:endParaRPr lang="ko-KR" altLang="en-US" sz="1700" dirty="0" smtClean="0"/>
          </a:p>
          <a:p>
            <a:pPr marL="114300" indent="0" algn="l" defTabSz="914400" latinLnBrk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FontTx/>
              <a:buNone/>
            </a:pPr>
            <a:endParaRPr lang="ko-KR" altLang="en-US" sz="1700" dirty="0" smtClean="0"/>
          </a:p>
          <a:p>
            <a:pPr marL="457200" indent="0" algn="l" defTabSz="914400" latinLnBrk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FontTx/>
              <a:buNone/>
            </a:pPr>
            <a:r>
              <a:rPr lang="en-US" altLang="ko-KR" sz="1700" dirty="0" smtClean="0">
                <a:solidFill>
                  <a:srgbClr val="564B3C"/>
                </a:solidFill>
                <a:latin typeface="Century Gothic" charset="0"/>
              </a:rPr>
              <a:t>	</a:t>
            </a:r>
            <a:endParaRPr lang="ko-KR" altLang="en-US" sz="1700" dirty="0" smtClean="0"/>
          </a:p>
        </p:txBody>
      </p:sp>
    </p:spTree>
    <p:extLst>
      <p:ext uri="{BB962C8B-B14F-4D97-AF65-F5344CB8AC3E}">
        <p14:creationId xmlns:p14="http://schemas.microsoft.com/office/powerpoint/2010/main" val="1952889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9205634"/>
              </p:ext>
            </p:extLst>
          </p:nvPr>
        </p:nvGraphicFramePr>
        <p:xfrm>
          <a:off x="139700" y="304800"/>
          <a:ext cx="8763000" cy="6293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5863167"/>
                <a:gridCol w="1604433"/>
              </a:tblGrid>
              <a:tr h="70656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Sample #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Sample Description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PPB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Clothianidin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06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2012-0093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Dead and dying bees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(collected by the beekeeper)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7.0</a:t>
                      </a:r>
                    </a:p>
                  </a:txBody>
                  <a:tcPr/>
                </a:tc>
              </a:tr>
              <a:tr h="374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2012-0094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Dead and dying bees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(collected by OISC investigator)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3.4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2012-0106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Dead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and dying bees (drunk-like)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2012-0131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Pollen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&gt;7.4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4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2012-0132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Pollen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&gt;8.1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2012-0133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Dead bees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&gt;4.8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2012-0134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Dandelions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from adjacent farm field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&gt;6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8778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2012-0120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Dead and dying bees (spasms, could not fly)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(collected by the OISC investigator)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2.5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849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2012-0121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Dead and dying bees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(collected by the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beekeeper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3.1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2012-0178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Dead and dying bees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3.3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2012-0174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Dead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bees from 22 hives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2.5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10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2012-0199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Dead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bees (large bee kill, &gt; 200 hives impacted)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80.0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546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2012-0197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2x2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swab outside of bee box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20.3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ng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/swab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ouble Bracket 4"/>
          <p:cNvSpPr/>
          <p:nvPr/>
        </p:nvSpPr>
        <p:spPr>
          <a:xfrm>
            <a:off x="177800" y="1066800"/>
            <a:ext cx="8724900" cy="685800"/>
          </a:xfrm>
          <a:prstGeom prst="bracketPair">
            <a:avLst/>
          </a:prstGeom>
          <a:noFill/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6" name="Double Bracket 5"/>
          <p:cNvSpPr/>
          <p:nvPr/>
        </p:nvSpPr>
        <p:spPr>
          <a:xfrm>
            <a:off x="152400" y="2209800"/>
            <a:ext cx="8750300" cy="1371600"/>
          </a:xfrm>
          <a:prstGeom prst="bracketPair">
            <a:avLst/>
          </a:prstGeom>
          <a:noFill/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uble Bracket 6"/>
          <p:cNvSpPr/>
          <p:nvPr/>
        </p:nvSpPr>
        <p:spPr>
          <a:xfrm>
            <a:off x="152400" y="3733800"/>
            <a:ext cx="8750300" cy="914400"/>
          </a:xfrm>
          <a:prstGeom prst="bracketPair">
            <a:avLst/>
          </a:prstGeom>
          <a:noFill/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uble Bracket 7"/>
          <p:cNvSpPr/>
          <p:nvPr/>
        </p:nvSpPr>
        <p:spPr>
          <a:xfrm>
            <a:off x="177800" y="5562600"/>
            <a:ext cx="8724900" cy="990600"/>
          </a:xfrm>
          <a:prstGeom prst="bracketPair">
            <a:avLst/>
          </a:prstGeom>
          <a:noFill/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1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-144656"/>
            <a:ext cx="3657600" cy="714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606425"/>
            <a:ext cx="5187950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84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745288" cy="386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4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Clothianidin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neonicotinoid</a:t>
            </a:r>
          </a:p>
          <a:p>
            <a:endParaRPr lang="en-US" sz="1200" dirty="0" smtClean="0"/>
          </a:p>
          <a:p>
            <a:r>
              <a:rPr lang="en-US" dirty="0" smtClean="0"/>
              <a:t>Nature, Oct. 2012 Study of Combined </a:t>
            </a:r>
            <a:r>
              <a:rPr lang="en-US" dirty="0"/>
              <a:t>pesticide exposure severely affects individual- and colony-level traits in </a:t>
            </a:r>
            <a:r>
              <a:rPr lang="en-US" dirty="0" smtClean="0"/>
              <a:t>bees: neonicotinoid </a:t>
            </a:r>
            <a:r>
              <a:rPr lang="en-US" dirty="0"/>
              <a:t>and </a:t>
            </a:r>
            <a:r>
              <a:rPr lang="en-US" dirty="0" err="1" smtClean="0"/>
              <a:t>pyrethroid</a:t>
            </a:r>
            <a:r>
              <a:rPr lang="en-US" dirty="0" smtClean="0"/>
              <a:t> </a:t>
            </a:r>
          </a:p>
          <a:p>
            <a:pPr marL="114300" indent="0">
              <a:buNone/>
            </a:pPr>
            <a:endParaRPr lang="en-US" sz="1200" dirty="0" smtClean="0"/>
          </a:p>
          <a:p>
            <a:r>
              <a:rPr lang="en-US" dirty="0" smtClean="0"/>
              <a:t>European Food Safety Authority: EFSA </a:t>
            </a:r>
            <a:r>
              <a:rPr lang="en-US" dirty="0"/>
              <a:t>Journal 2013;11(1):</a:t>
            </a:r>
            <a:r>
              <a:rPr lang="en-US" dirty="0" smtClean="0"/>
              <a:t>3066, Conclusion </a:t>
            </a:r>
            <a:r>
              <a:rPr lang="en-US" dirty="0"/>
              <a:t>on the peer review of the pesticide risk assessment for bees for the active substance </a:t>
            </a:r>
            <a:r>
              <a:rPr lang="en-US" dirty="0" smtClean="0"/>
              <a:t>clothianidin</a:t>
            </a:r>
            <a:endParaRPr lang="en-US" dirty="0"/>
          </a:p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233987"/>
            <a:ext cx="3321756" cy="140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50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SC_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635186"/>
            <a:ext cx="7581900" cy="566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705600" y="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12-0737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64008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2.5 ppb clothianidin found on dead bees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cartere\Desktop\work photos\2012-0700 shenefield bees\IMG_28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762000"/>
            <a:ext cx="7543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72200" y="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12-0700 picture 1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73300" y="6096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3 </a:t>
            </a:r>
            <a:r>
              <a:rPr lang="en-US" dirty="0">
                <a:solidFill>
                  <a:prstClr val="black"/>
                </a:solidFill>
              </a:rPr>
              <a:t>ppb clothianidin found on dead bees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13381</TotalTime>
  <Words>1140</Words>
  <Application>Microsoft Office PowerPoint</Application>
  <PresentationFormat>On-screen Show (4:3)</PresentationFormat>
  <Paragraphs>204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Apothecary</vt:lpstr>
      <vt:lpstr>2012 Indiana Bee Kill Investigations: Sampling and Detecting Pesticide  Residues in Bees and Pollen </vt:lpstr>
      <vt:lpstr>Summary of Bee Mortality Cases</vt:lpstr>
      <vt:lpstr>PowerPoint Presentation</vt:lpstr>
      <vt:lpstr>PowerPoint Presentation</vt:lpstr>
      <vt:lpstr>PowerPoint Presentation</vt:lpstr>
      <vt:lpstr>PowerPoint Presentation</vt:lpstr>
      <vt:lpstr>Clothianidin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Field Sampling</vt:lpstr>
      <vt:lpstr>Analytical Method</vt:lpstr>
      <vt:lpstr>PowerPoint Presentation</vt:lpstr>
      <vt:lpstr>PowerPoint Presentation</vt:lpstr>
      <vt:lpstr>Method Performance 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wanp</dc:creator>
  <cp:lastModifiedBy>nealk</cp:lastModifiedBy>
  <cp:revision>65</cp:revision>
  <cp:lastPrinted>2013-01-22T20:08:23Z</cp:lastPrinted>
  <dcterms:created xsi:type="dcterms:W3CDTF">2012-08-23T19:23:03Z</dcterms:created>
  <dcterms:modified xsi:type="dcterms:W3CDTF">2013-02-06T14:34:12Z</dcterms:modified>
</cp:coreProperties>
</file>